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jp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1" r:id="rId2"/>
    <p:sldId id="271" r:id="rId3"/>
    <p:sldId id="262" r:id="rId4"/>
    <p:sldId id="263" r:id="rId5"/>
    <p:sldId id="260" r:id="rId6"/>
    <p:sldId id="264" r:id="rId7"/>
    <p:sldId id="265" r:id="rId8"/>
    <p:sldId id="266" r:id="rId9"/>
    <p:sldId id="267" r:id="rId10"/>
    <p:sldId id="270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6"/>
    <p:restoredTop sz="94683"/>
  </p:normalViewPr>
  <p:slideViewPr>
    <p:cSldViewPr snapToGrid="0" snapToObjects="1">
      <p:cViewPr>
        <p:scale>
          <a:sx n="102" d="100"/>
          <a:sy n="102" d="100"/>
        </p:scale>
        <p:origin x="9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1F50D-02B6-7842-B63D-DA05A32E85EA}" type="datetimeFigureOut">
              <a:rPr lang="en-US" smtClean="0"/>
              <a:t>9/23/17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2FA36-D2DD-754D-A6B4-8A3C27A70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37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8E10-48D9-9543-859F-475EBFA92C38}" type="datetimeFigureOut">
              <a:rPr lang="en-US" smtClean="0"/>
              <a:t>9/23/17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7CD5-75CE-684F-B0F8-6D701A010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1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8E10-48D9-9543-859F-475EBFA92C38}" type="datetimeFigureOut">
              <a:rPr lang="en-US" smtClean="0"/>
              <a:t>9/23/17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7CD5-75CE-684F-B0F8-6D701A010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32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8E10-48D9-9543-859F-475EBFA92C38}" type="datetimeFigureOut">
              <a:rPr lang="en-US" smtClean="0"/>
              <a:t>9/23/17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7CD5-75CE-684F-B0F8-6D701A010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8E10-48D9-9543-859F-475EBFA92C38}" type="datetimeFigureOut">
              <a:rPr lang="en-US" smtClean="0"/>
              <a:t>9/23/17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7CD5-75CE-684F-B0F8-6D701A010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8E10-48D9-9543-859F-475EBFA92C38}" type="datetimeFigureOut">
              <a:rPr lang="en-US" smtClean="0"/>
              <a:t>9/23/17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7CD5-75CE-684F-B0F8-6D701A010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0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8E10-48D9-9543-859F-475EBFA92C38}" type="datetimeFigureOut">
              <a:rPr lang="en-US" smtClean="0"/>
              <a:t>9/23/17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7CD5-75CE-684F-B0F8-6D701A010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8E10-48D9-9543-859F-475EBFA92C38}" type="datetimeFigureOut">
              <a:rPr lang="en-US" smtClean="0"/>
              <a:t>9/23/17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7CD5-75CE-684F-B0F8-6D701A010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67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8E10-48D9-9543-859F-475EBFA92C38}" type="datetimeFigureOut">
              <a:rPr lang="en-US" smtClean="0"/>
              <a:t>9/23/17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7CD5-75CE-684F-B0F8-6D701A010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8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8E10-48D9-9543-859F-475EBFA92C38}" type="datetimeFigureOut">
              <a:rPr lang="en-US" smtClean="0"/>
              <a:t>9/23/17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7CD5-75CE-684F-B0F8-6D701A010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3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8E10-48D9-9543-859F-475EBFA92C38}" type="datetimeFigureOut">
              <a:rPr lang="en-US" smtClean="0"/>
              <a:t>9/23/17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7CD5-75CE-684F-B0F8-6D701A010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2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8E10-48D9-9543-859F-475EBFA92C38}" type="datetimeFigureOut">
              <a:rPr lang="en-US" smtClean="0"/>
              <a:t>9/23/17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7CD5-75CE-684F-B0F8-6D701A010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4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18E10-48D9-9543-859F-475EBFA92C38}" type="datetimeFigureOut">
              <a:rPr lang="en-US" smtClean="0"/>
              <a:t>9/23/17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57CD5-75CE-684F-B0F8-6D701A010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8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hyperlink" Target="http://islamscifi.com/" TargetMode="External"/><Relationship Id="rId5" Type="http://schemas.openxmlformats.org/officeDocument/2006/relationships/image" Target="../media/image2.jpeg"/><Relationship Id="rId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aahmad@uw.edu" TargetMode="External"/><Relationship Id="rId4" Type="http://schemas.openxmlformats.org/officeDocument/2006/relationships/hyperlink" Target="http://www.aurumahmad.com/" TargetMode="External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islamscifi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492" y="365125"/>
            <a:ext cx="7244862" cy="236635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Future as the Present: Science Fiction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Utopias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b="1" dirty="0" smtClean="0"/>
              <a:t>and </a:t>
            </a:r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Dystopias</a:t>
            </a:r>
            <a:r>
              <a:rPr lang="en-US" sz="4000" b="1" dirty="0" smtClean="0"/>
              <a:t> from the Muslim World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8124092" y="0"/>
            <a:ext cx="406790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492" y="3165231"/>
            <a:ext cx="7063154" cy="2590800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Muhammad Aurangzeb Ahmad</a:t>
            </a:r>
          </a:p>
          <a:p>
            <a:pPr marL="0" indent="0">
              <a:buNone/>
            </a:pPr>
            <a:r>
              <a:rPr lang="en-US" sz="1800" dirty="0" smtClean="0"/>
              <a:t>Founder and Editor</a:t>
            </a:r>
            <a:br>
              <a:rPr lang="en-US" sz="1800" dirty="0" smtClean="0"/>
            </a:br>
            <a:r>
              <a:rPr lang="en-US" sz="1800" dirty="0" smtClean="0"/>
              <a:t>Islam and Science Fiction Project</a:t>
            </a:r>
            <a:br>
              <a:rPr lang="en-US" sz="1800" dirty="0" smtClean="0"/>
            </a:b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Center for Data Science</a:t>
            </a:r>
            <a:br>
              <a:rPr lang="en-US" sz="1800" dirty="0" smtClean="0"/>
            </a:br>
            <a:r>
              <a:rPr lang="en-US" sz="1800" dirty="0" smtClean="0"/>
              <a:t>Department of Computer Science</a:t>
            </a:r>
            <a:br>
              <a:rPr lang="en-US" sz="1800" dirty="0" smtClean="0"/>
            </a:br>
            <a:r>
              <a:rPr lang="en-US" sz="1800" dirty="0" smtClean="0"/>
              <a:t>University of Washington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169" y="1406769"/>
            <a:ext cx="3317628" cy="39155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99232" y="5530632"/>
            <a:ext cx="1758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Project Website:</a:t>
            </a:r>
          </a:p>
          <a:p>
            <a:r>
              <a:rPr lang="en-US" dirty="0" smtClean="0">
                <a:hlinkClick r:id="rId4"/>
              </a:rPr>
              <a:t>Islamscifi.com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4" y="5766706"/>
            <a:ext cx="4114800" cy="84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7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898688" cy="2175669"/>
          </a:xfrm>
        </p:spPr>
        <p:txBody>
          <a:bodyPr/>
          <a:lstStyle/>
          <a:p>
            <a:r>
              <a:rPr lang="en-US" dirty="0" smtClean="0"/>
              <a:t>The future is the reflection of the present capturing our hopes, aspirations and fear</a:t>
            </a:r>
          </a:p>
          <a:p>
            <a:r>
              <a:rPr lang="en-US" dirty="0" smtClean="0"/>
              <a:t>Just the past can be molded to fit one’s agenda so can the future!</a:t>
            </a:r>
          </a:p>
          <a:p>
            <a:r>
              <a:rPr lang="en-US" dirty="0" smtClean="0"/>
              <a:t>The same is true from Utopias and Dystopias from the Muslim World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0" y="4001294"/>
            <a:ext cx="6985000" cy="2324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5130" y="6325394"/>
            <a:ext cx="7521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Pride and Prejudice and Robots </a:t>
            </a:r>
            <a:r>
              <a:rPr lang="en-US" dirty="0" smtClean="0"/>
              <a:t>by Muhammad Aurangzeb Ahmad and Zaid Ali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58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572000"/>
            <a:ext cx="5181600" cy="16049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Islam and Science Fiction Project</a:t>
            </a:r>
            <a:endParaRPr lang="en-US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hlinkClick r:id="rId2"/>
              </a:rPr>
              <a:t>www.islamscifi.com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Contact info: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Muhammad Aurangzeb Ahmad</a:t>
            </a:r>
          </a:p>
          <a:p>
            <a:pPr marL="0" indent="0">
              <a:buNone/>
            </a:pPr>
            <a:r>
              <a:rPr lang="en-US" dirty="0"/>
              <a:t>Founder and Editor</a:t>
            </a:r>
            <a:br>
              <a:rPr lang="en-US" dirty="0"/>
            </a:br>
            <a:r>
              <a:rPr lang="en-US" dirty="0"/>
              <a:t>Islam and Science Fiction Project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Center for Data Science</a:t>
            </a:r>
            <a:br>
              <a:rPr lang="en-US" dirty="0"/>
            </a:b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University of </a:t>
            </a:r>
            <a:r>
              <a:rPr lang="en-US" dirty="0" smtClean="0"/>
              <a:t>Washington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maahmad@uw.edu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ebsite: </a:t>
            </a:r>
            <a:r>
              <a:rPr lang="en-US" dirty="0" smtClean="0">
                <a:hlinkClick r:id="rId4"/>
              </a:rPr>
              <a:t>www.aurumahmad.com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029200" cy="238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Meanings of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Utopias</a:t>
            </a:r>
            <a:r>
              <a:rPr lang="en-US" dirty="0" smtClean="0"/>
              <a:t>/</a:t>
            </a:r>
            <a:r>
              <a:rPr lang="en-US" b="1" dirty="0" smtClean="0">
                <a:solidFill>
                  <a:srgbClr val="FF0000"/>
                </a:solidFill>
              </a:rPr>
              <a:t>Dystopias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692025" cy="4351338"/>
          </a:xfrm>
        </p:spPr>
        <p:txBody>
          <a:bodyPr/>
          <a:lstStyle/>
          <a:p>
            <a:r>
              <a:rPr lang="en-US" dirty="0" smtClean="0"/>
              <a:t>Utopias are a reflection of a group’s hope and aspirations for how a perfect society will look like</a:t>
            </a:r>
          </a:p>
          <a:p>
            <a:r>
              <a:rPr lang="en-US" dirty="0" smtClean="0"/>
              <a:t>Dystopias are a reflection of how the society will look lik</a:t>
            </a:r>
            <a:r>
              <a:rPr lang="en-US" dirty="0" smtClean="0"/>
              <a:t>e if things went terribly wrong socially, culturally, environmentally etc.</a:t>
            </a:r>
          </a:p>
          <a:p>
            <a:r>
              <a:rPr lang="en-US" dirty="0" smtClean="0"/>
              <a:t>The Muslim world is an artificial </a:t>
            </a:r>
            <a:r>
              <a:rPr lang="en-US" i="1" dirty="0" smtClean="0"/>
              <a:t>and</a:t>
            </a:r>
            <a:r>
              <a:rPr lang="en-US" dirty="0" smtClean="0"/>
              <a:t> real construct spanning 57 countries and three continents</a:t>
            </a:r>
          </a:p>
          <a:p>
            <a:r>
              <a:rPr lang="en-US" dirty="0" err="1" smtClean="0"/>
              <a:t>Islamicate</a:t>
            </a:r>
            <a:r>
              <a:rPr lang="en-US" dirty="0" smtClean="0"/>
              <a:t>: Coming from or relating to Islam culturally or coming from the Muslim world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147" y="1604963"/>
            <a:ext cx="264765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063154" cy="1325563"/>
          </a:xfrm>
        </p:spPr>
        <p:txBody>
          <a:bodyPr/>
          <a:lstStyle/>
          <a:p>
            <a:r>
              <a:rPr lang="en-US" dirty="0" smtClean="0"/>
              <a:t>Al-</a:t>
            </a:r>
            <a:r>
              <a:rPr lang="en-US" dirty="0" err="1" smtClean="0"/>
              <a:t>Farabi’s</a:t>
            </a:r>
            <a:r>
              <a:rPr lang="en-US" dirty="0" smtClean="0"/>
              <a:t> </a:t>
            </a:r>
            <a:r>
              <a:rPr lang="en-US" dirty="0" smtClean="0"/>
              <a:t>City of Felicity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124092" y="0"/>
            <a:ext cx="406790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63154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 </a:t>
            </a:r>
            <a:r>
              <a:rPr lang="en-US" dirty="0" smtClean="0"/>
              <a:t>Al-</a:t>
            </a:r>
            <a:r>
              <a:rPr lang="en-US" dirty="0" err="1" smtClean="0"/>
              <a:t>Farabi</a:t>
            </a:r>
            <a:r>
              <a:rPr lang="en-US" dirty="0" smtClean="0"/>
              <a:t> is considered to be one the greatest of the earlier Muslim Philosophers</a:t>
            </a:r>
          </a:p>
          <a:p>
            <a:r>
              <a:rPr lang="en-US" dirty="0" smtClean="0"/>
              <a:t>Wrote </a:t>
            </a:r>
            <a:r>
              <a:rPr lang="en-US" i="1" dirty="0" err="1" smtClean="0"/>
              <a:t>ārā</a:t>
            </a:r>
            <a:r>
              <a:rPr lang="en-US" i="1" dirty="0" smtClean="0"/>
              <a:t> </a:t>
            </a:r>
            <a:r>
              <a:rPr lang="en-US" i="1" dirty="0" err="1"/>
              <a:t>ahl</a:t>
            </a:r>
            <a:r>
              <a:rPr lang="en-US" i="1" dirty="0"/>
              <a:t> al-</a:t>
            </a:r>
            <a:r>
              <a:rPr lang="en-US" i="1" dirty="0" err="1"/>
              <a:t>madīna</a:t>
            </a:r>
            <a:r>
              <a:rPr lang="en-US" i="1" dirty="0"/>
              <a:t> al-</a:t>
            </a:r>
            <a:r>
              <a:rPr lang="en-US" i="1" dirty="0" err="1"/>
              <a:t>fāḍila</a:t>
            </a:r>
            <a:r>
              <a:rPr lang="en-US" dirty="0"/>
              <a:t> </a:t>
            </a:r>
            <a:r>
              <a:rPr lang="en-US" dirty="0" smtClean="0"/>
              <a:t>(The </a:t>
            </a:r>
            <a:r>
              <a:rPr lang="en-US" dirty="0"/>
              <a:t>Virtuous </a:t>
            </a:r>
            <a:r>
              <a:rPr lang="en-US" dirty="0" smtClean="0"/>
              <a:t>City) which is inspired from Plato’s Republic</a:t>
            </a:r>
          </a:p>
          <a:p>
            <a:r>
              <a:rPr lang="en-US" dirty="0" smtClean="0"/>
              <a:t>Describes a perfect society ruled by enlightened Philosophers ruling on the basis of Islamic Principles</a:t>
            </a:r>
          </a:p>
          <a:p>
            <a:r>
              <a:rPr lang="en-US" dirty="0" smtClean="0"/>
              <a:t>Also describes recipes for near-perfect societies</a:t>
            </a:r>
          </a:p>
          <a:p>
            <a:r>
              <a:rPr lang="en-US" dirty="0" smtClean="0"/>
              <a:t>Became the basis of political discourse in the Islamic world for many centuries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73444" y="365125"/>
            <a:ext cx="3103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Author: </a:t>
            </a:r>
            <a:r>
              <a:rPr lang="en-US" dirty="0" smtClean="0"/>
              <a:t>Abu Nasr Al </a:t>
            </a:r>
            <a:r>
              <a:rPr lang="en-US" dirty="0" err="1" smtClean="0"/>
              <a:t>Farabi</a:t>
            </a:r>
            <a:endParaRPr lang="en-US" dirty="0" smtClean="0"/>
          </a:p>
          <a:p>
            <a:r>
              <a:rPr lang="en-US" b="1" dirty="0" smtClean="0"/>
              <a:t>Year: </a:t>
            </a:r>
            <a:r>
              <a:rPr lang="en-US" dirty="0" smtClean="0"/>
              <a:t>early 10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b="1" dirty="0" smtClean="0"/>
              <a:t>Type: </a:t>
            </a:r>
            <a:r>
              <a:rPr lang="en-US" dirty="0" smtClean="0"/>
              <a:t>Utopia</a:t>
            </a:r>
          </a:p>
          <a:p>
            <a:r>
              <a:rPr lang="en-US" b="1" dirty="0" smtClean="0"/>
              <a:t>Theme: </a:t>
            </a:r>
            <a:r>
              <a:rPr lang="en-US" dirty="0" smtClean="0"/>
              <a:t>Philosophical Utopia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443" y="1825625"/>
            <a:ext cx="308348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063154" cy="1325563"/>
          </a:xfrm>
        </p:spPr>
        <p:txBody>
          <a:bodyPr/>
          <a:lstStyle/>
          <a:p>
            <a:r>
              <a:rPr lang="en-US" dirty="0" smtClean="0"/>
              <a:t>Sultana’s Dream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124092" y="0"/>
            <a:ext cx="406790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63154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Written by </a:t>
            </a:r>
            <a:r>
              <a:rPr lang="en-US" dirty="0" err="1" smtClean="0"/>
              <a:t>Ruqaiya</a:t>
            </a:r>
            <a:r>
              <a:rPr lang="en-US" dirty="0" smtClean="0"/>
              <a:t> </a:t>
            </a:r>
            <a:r>
              <a:rPr lang="en-US" dirty="0" err="1" smtClean="0"/>
              <a:t>Sakhawat</a:t>
            </a:r>
            <a:r>
              <a:rPr lang="en-US" dirty="0" smtClean="0"/>
              <a:t> Hussain, a Bengali Muslim woman in 1905</a:t>
            </a:r>
          </a:p>
          <a:p>
            <a:r>
              <a:rPr lang="en-US" dirty="0" smtClean="0"/>
              <a:t>Considered to be the oldest work of Feminist Science Fiction</a:t>
            </a:r>
          </a:p>
          <a:p>
            <a:r>
              <a:rPr lang="en-US" dirty="0" err="1" smtClean="0"/>
              <a:t>Ruqaiya</a:t>
            </a:r>
            <a:r>
              <a:rPr lang="en-US" dirty="0" smtClean="0"/>
              <a:t> also founded </a:t>
            </a:r>
            <a:r>
              <a:rPr lang="en-US" i="1" dirty="0" err="1" smtClean="0"/>
              <a:t>Anjuman</a:t>
            </a:r>
            <a:r>
              <a:rPr lang="en-US" i="1" dirty="0" smtClean="0"/>
              <a:t> </a:t>
            </a:r>
            <a:r>
              <a:rPr lang="en-US" i="1" dirty="0"/>
              <a:t>e </a:t>
            </a:r>
            <a:r>
              <a:rPr lang="en-US" i="1" dirty="0" err="1"/>
              <a:t>Khawateen</a:t>
            </a:r>
            <a:r>
              <a:rPr lang="en-US" i="1" dirty="0"/>
              <a:t> e Islam</a:t>
            </a:r>
            <a:r>
              <a:rPr lang="en-US" dirty="0"/>
              <a:t> (Islamic Women's Association</a:t>
            </a:r>
            <a:r>
              <a:rPr lang="en-US" dirty="0" smtClean="0"/>
              <a:t>) to foster education among Muslim women in Bengal India</a:t>
            </a:r>
          </a:p>
          <a:p>
            <a:r>
              <a:rPr lang="en-US" dirty="0" smtClean="0"/>
              <a:t>Describes an alternate world where the world is run by women</a:t>
            </a:r>
          </a:p>
          <a:p>
            <a:r>
              <a:rPr lang="en-US" dirty="0" smtClean="0"/>
              <a:t>A world which is focused on gaining knowledge and improving social conditions</a:t>
            </a:r>
          </a:p>
          <a:p>
            <a:r>
              <a:rPr lang="en-US" dirty="0" smtClean="0"/>
              <a:t>Society is run on the principles of non-violence, cooperation and war is outlawed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034" y="1825625"/>
            <a:ext cx="3097865" cy="434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73444" y="365125"/>
            <a:ext cx="3103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Author: </a:t>
            </a:r>
            <a:r>
              <a:rPr lang="en-US" dirty="0" err="1" smtClean="0"/>
              <a:t>Ruqaiya</a:t>
            </a:r>
            <a:r>
              <a:rPr lang="en-US" dirty="0" smtClean="0"/>
              <a:t> </a:t>
            </a:r>
            <a:r>
              <a:rPr lang="en-US" dirty="0" err="1" smtClean="0"/>
              <a:t>S.Hussain</a:t>
            </a:r>
            <a:endParaRPr lang="en-US" dirty="0" smtClean="0"/>
          </a:p>
          <a:p>
            <a:r>
              <a:rPr lang="en-US" b="1" dirty="0" smtClean="0"/>
              <a:t>Year: </a:t>
            </a:r>
            <a:r>
              <a:rPr lang="en-US" dirty="0" smtClean="0"/>
              <a:t>1905</a:t>
            </a:r>
          </a:p>
          <a:p>
            <a:r>
              <a:rPr lang="en-US" b="1" dirty="0" smtClean="0"/>
              <a:t>Type: </a:t>
            </a:r>
            <a:r>
              <a:rPr lang="en-US" dirty="0" smtClean="0"/>
              <a:t>Utopia</a:t>
            </a:r>
          </a:p>
          <a:p>
            <a:r>
              <a:rPr lang="en-US" b="1" dirty="0" smtClean="0"/>
              <a:t>Theme: </a:t>
            </a:r>
            <a:r>
              <a:rPr lang="en-US" dirty="0" smtClean="0"/>
              <a:t>Feminist Utopia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23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063154" cy="1325563"/>
          </a:xfrm>
        </p:spPr>
        <p:txBody>
          <a:bodyPr/>
          <a:lstStyle/>
          <a:p>
            <a:r>
              <a:rPr lang="en-US" dirty="0" err="1" smtClean="0"/>
              <a:t>Semavi</a:t>
            </a:r>
            <a:r>
              <a:rPr lang="en-US" dirty="0" smtClean="0"/>
              <a:t> </a:t>
            </a:r>
            <a:r>
              <a:rPr lang="en-US" dirty="0" err="1" smtClean="0"/>
              <a:t>Ihtiras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124092" y="0"/>
            <a:ext cx="406790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63154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number of secularist utopias were written in </a:t>
            </a:r>
            <a:r>
              <a:rPr lang="en-US" dirty="0" err="1" smtClean="0"/>
              <a:t>Kemalist</a:t>
            </a:r>
            <a:r>
              <a:rPr lang="en-US" dirty="0" smtClean="0"/>
              <a:t> Turkey in the 1930s and 1940s</a:t>
            </a:r>
          </a:p>
          <a:p>
            <a:r>
              <a:rPr lang="en-US" dirty="0" err="1" smtClean="0"/>
              <a:t>Semavi</a:t>
            </a:r>
            <a:r>
              <a:rPr lang="en-US" dirty="0" smtClean="0"/>
              <a:t> </a:t>
            </a:r>
            <a:r>
              <a:rPr lang="en-US" dirty="0" err="1"/>
              <a:t>İhtiras</a:t>
            </a:r>
            <a:r>
              <a:rPr lang="en-US" dirty="0"/>
              <a:t> (The Celestial Passion</a:t>
            </a:r>
            <a:r>
              <a:rPr lang="en-US" dirty="0" smtClean="0"/>
              <a:t>) is one of the earliest Turkish utopias</a:t>
            </a:r>
          </a:p>
          <a:p>
            <a:r>
              <a:rPr lang="en-US" dirty="0" smtClean="0"/>
              <a:t>Describes the future of secular </a:t>
            </a:r>
            <a:r>
              <a:rPr lang="en-US" dirty="0"/>
              <a:t>and republican </a:t>
            </a:r>
            <a:r>
              <a:rPr lang="en-US" dirty="0" smtClean="0"/>
              <a:t>Turkey</a:t>
            </a:r>
          </a:p>
          <a:p>
            <a:r>
              <a:rPr lang="en-US" dirty="0" smtClean="0"/>
              <a:t>The </a:t>
            </a:r>
            <a:r>
              <a:rPr lang="en-US" dirty="0"/>
              <a:t>story is about Nobel-prize winning Turkish authors and </a:t>
            </a:r>
            <a:r>
              <a:rPr lang="en-US" dirty="0" smtClean="0"/>
              <a:t>women </a:t>
            </a:r>
            <a:r>
              <a:rPr lang="en-US" dirty="0"/>
              <a:t>who have </a:t>
            </a:r>
            <a:r>
              <a:rPr lang="en-US" dirty="0" smtClean="0"/>
              <a:t>many more freedoms as compared to the rest of the world including the contemporary West</a:t>
            </a:r>
          </a:p>
          <a:p>
            <a:r>
              <a:rPr lang="en-US" dirty="0" smtClean="0"/>
              <a:t>The women </a:t>
            </a:r>
            <a:r>
              <a:rPr lang="en-US" dirty="0"/>
              <a:t>in the novel have private jets which they use to fly over the </a:t>
            </a:r>
            <a:r>
              <a:rPr lang="en-US" dirty="0" smtClean="0"/>
              <a:t>world (freedom of mobility)</a:t>
            </a:r>
          </a:p>
          <a:p>
            <a:r>
              <a:rPr lang="en-US" dirty="0" smtClean="0"/>
              <a:t>Religion has lost its hold over the masses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73444" y="365125"/>
            <a:ext cx="3103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Author: </a:t>
            </a:r>
            <a:r>
              <a:rPr lang="en-US" dirty="0" err="1" smtClean="0"/>
              <a:t>Raif</a:t>
            </a:r>
            <a:r>
              <a:rPr lang="en-US" dirty="0" smtClean="0"/>
              <a:t> </a:t>
            </a:r>
            <a:r>
              <a:rPr lang="en-US" dirty="0" err="1" smtClean="0"/>
              <a:t>Recdet</a:t>
            </a:r>
            <a:endParaRPr lang="en-US" dirty="0" smtClean="0"/>
          </a:p>
          <a:p>
            <a:r>
              <a:rPr lang="en-US" b="1" dirty="0" smtClean="0"/>
              <a:t>Year: </a:t>
            </a:r>
            <a:r>
              <a:rPr lang="en-US" dirty="0" smtClean="0"/>
              <a:t>1933</a:t>
            </a:r>
          </a:p>
          <a:p>
            <a:r>
              <a:rPr lang="en-US" b="1" dirty="0" smtClean="0"/>
              <a:t>Type: </a:t>
            </a:r>
            <a:r>
              <a:rPr lang="en-US" dirty="0" smtClean="0"/>
              <a:t>Utopia</a:t>
            </a:r>
          </a:p>
          <a:p>
            <a:r>
              <a:rPr lang="en-US" b="1" dirty="0" smtClean="0"/>
              <a:t>Theme: </a:t>
            </a:r>
            <a:r>
              <a:rPr lang="en-US" dirty="0" smtClean="0"/>
              <a:t>Secularist Utopia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831" y="1824726"/>
            <a:ext cx="304571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063154" cy="1325563"/>
          </a:xfrm>
        </p:spPr>
        <p:txBody>
          <a:bodyPr/>
          <a:lstStyle/>
          <a:p>
            <a:r>
              <a:rPr lang="en-US" dirty="0"/>
              <a:t>Al-Bud al-</a:t>
            </a:r>
            <a:r>
              <a:rPr lang="en-US" dirty="0" err="1"/>
              <a:t>Khamis</a:t>
            </a:r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8124092" y="0"/>
            <a:ext cx="406790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63154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Written by a member of the Muslim Brotherhood while in jail in the late 1960s but was not published until 1987</a:t>
            </a:r>
          </a:p>
          <a:p>
            <a:r>
              <a:rPr lang="en-US" dirty="0" smtClean="0"/>
              <a:t> A group of people get fed up by the problems and conflicts on Earth and take a rocket to Mars</a:t>
            </a:r>
          </a:p>
          <a:p>
            <a:r>
              <a:rPr lang="en-US" dirty="0" smtClean="0"/>
              <a:t>The alien society is ruled by just rulers and the system of the planet is very similar to the moral and legal system of Islam</a:t>
            </a:r>
          </a:p>
          <a:p>
            <a:r>
              <a:rPr lang="en-US" dirty="0" smtClean="0"/>
              <a:t>The utopia envisioned here is a reflection of how the Muslim Brotherhood envisioned a just society</a:t>
            </a:r>
          </a:p>
          <a:p>
            <a:r>
              <a:rPr lang="en-US" dirty="0" smtClean="0"/>
              <a:t>It take a top down approach to governance but where people have internalized the system so that there is no coercion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73444" y="365125"/>
            <a:ext cx="3103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Author: </a:t>
            </a:r>
            <a:r>
              <a:rPr lang="en-US" dirty="0" smtClean="0"/>
              <a:t>Ahmad </a:t>
            </a:r>
            <a:r>
              <a:rPr lang="en-US" dirty="0" err="1" smtClean="0"/>
              <a:t>Raif</a:t>
            </a:r>
            <a:endParaRPr lang="en-US" dirty="0" smtClean="0"/>
          </a:p>
          <a:p>
            <a:r>
              <a:rPr lang="en-US" b="1" dirty="0" smtClean="0"/>
              <a:t>Year: </a:t>
            </a:r>
            <a:r>
              <a:rPr lang="en-US" dirty="0" smtClean="0"/>
              <a:t>1987</a:t>
            </a:r>
          </a:p>
          <a:p>
            <a:r>
              <a:rPr lang="en-US" b="1" dirty="0" smtClean="0"/>
              <a:t>Type: </a:t>
            </a:r>
            <a:r>
              <a:rPr lang="en-US" dirty="0" smtClean="0"/>
              <a:t>Utopia</a:t>
            </a:r>
          </a:p>
          <a:p>
            <a:r>
              <a:rPr lang="en-US" b="1" dirty="0" smtClean="0"/>
              <a:t>Theme: </a:t>
            </a:r>
            <a:r>
              <a:rPr lang="en-US" dirty="0" smtClean="0"/>
              <a:t>Religious Utopia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108" y="1833563"/>
            <a:ext cx="3027218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063154" cy="1325563"/>
          </a:xfrm>
        </p:spPr>
        <p:txBody>
          <a:bodyPr/>
          <a:lstStyle/>
          <a:p>
            <a:r>
              <a:rPr lang="en-US" dirty="0" err="1"/>
              <a:t>Uzay</a:t>
            </a:r>
            <a:r>
              <a:rPr lang="en-US" dirty="0"/>
              <a:t> </a:t>
            </a:r>
            <a:r>
              <a:rPr lang="en-US" dirty="0" err="1"/>
              <a:t>Ciftcileri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124092" y="0"/>
            <a:ext cx="406790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63154" cy="4351338"/>
          </a:xfrm>
        </p:spPr>
        <p:txBody>
          <a:bodyPr/>
          <a:lstStyle/>
          <a:p>
            <a:r>
              <a:rPr lang="en-US" dirty="0" smtClean="0"/>
              <a:t>A group </a:t>
            </a:r>
            <a:r>
              <a:rPr lang="en-US" dirty="0"/>
              <a:t>of people land on a planet inhabited by people from Earth who come from a Sufi Muslim </a:t>
            </a:r>
            <a:r>
              <a:rPr lang="en-US" dirty="0" smtClean="0"/>
              <a:t>background</a:t>
            </a:r>
          </a:p>
          <a:p>
            <a:r>
              <a:rPr lang="en-US" dirty="0" smtClean="0"/>
              <a:t>Imagines </a:t>
            </a:r>
            <a:r>
              <a:rPr lang="en-US" dirty="0"/>
              <a:t>a society that is run on Islamic principles of brotherhood and </a:t>
            </a:r>
            <a:r>
              <a:rPr lang="en-US" dirty="0" smtClean="0"/>
              <a:t>mysticism</a:t>
            </a:r>
          </a:p>
          <a:p>
            <a:r>
              <a:rPr lang="en-US" dirty="0" smtClean="0"/>
              <a:t>It </a:t>
            </a:r>
            <a:r>
              <a:rPr lang="en-US" dirty="0"/>
              <a:t>take a bottom up view of how to govern </a:t>
            </a:r>
            <a:r>
              <a:rPr lang="en-US" dirty="0" smtClean="0"/>
              <a:t>society</a:t>
            </a:r>
          </a:p>
          <a:p>
            <a:r>
              <a:rPr lang="en-US" dirty="0" smtClean="0"/>
              <a:t>A perfect society is achieved by inner reflection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73444" y="365125"/>
            <a:ext cx="3103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Author: </a:t>
            </a:r>
            <a:r>
              <a:rPr lang="en-US" dirty="0" smtClean="0"/>
              <a:t>Ali Nar</a:t>
            </a:r>
          </a:p>
          <a:p>
            <a:r>
              <a:rPr lang="en-US" b="1" dirty="0" smtClean="0"/>
              <a:t>Year: </a:t>
            </a:r>
            <a:r>
              <a:rPr lang="en-US" dirty="0" smtClean="0"/>
              <a:t>1988</a:t>
            </a:r>
          </a:p>
          <a:p>
            <a:r>
              <a:rPr lang="en-US" b="1" dirty="0" smtClean="0"/>
              <a:t>Type: </a:t>
            </a:r>
            <a:r>
              <a:rPr lang="en-US" dirty="0" smtClean="0"/>
              <a:t>Utopia</a:t>
            </a:r>
          </a:p>
          <a:p>
            <a:r>
              <a:rPr lang="en-US" b="1" dirty="0" smtClean="0"/>
              <a:t>Theme: </a:t>
            </a:r>
            <a:r>
              <a:rPr lang="en-US" dirty="0" smtClean="0"/>
              <a:t>Religious Utopia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831" y="1824726"/>
            <a:ext cx="2722977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3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063154" cy="1325563"/>
          </a:xfrm>
        </p:spPr>
        <p:txBody>
          <a:bodyPr/>
          <a:lstStyle/>
          <a:p>
            <a:r>
              <a:rPr lang="en-US" dirty="0" smtClean="0"/>
              <a:t>Utopia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124092" y="0"/>
            <a:ext cx="406790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63154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Describes a near future Dystopian Egyptian society marred with deep social and class divisions</a:t>
            </a:r>
          </a:p>
          <a:p>
            <a:r>
              <a:rPr lang="en-US" dirty="0" smtClean="0"/>
              <a:t>The rich live is Elysian like conditions while the poor are living in forth world conditions</a:t>
            </a:r>
          </a:p>
          <a:p>
            <a:r>
              <a:rPr lang="en-US" dirty="0" smtClean="0"/>
              <a:t>Middle Eastern economies have collapsed after the invention of a </a:t>
            </a:r>
            <a:r>
              <a:rPr lang="en-US" dirty="0" err="1" smtClean="0"/>
              <a:t>superfuel</a:t>
            </a:r>
            <a:r>
              <a:rPr lang="en-US" dirty="0" smtClean="0"/>
              <a:t> in the US and Oil reserves become useless</a:t>
            </a:r>
          </a:p>
          <a:p>
            <a:r>
              <a:rPr lang="en-US" dirty="0" smtClean="0"/>
              <a:t>The Egyptian middle class has disappeared and the poor have degraded </a:t>
            </a:r>
            <a:r>
              <a:rPr lang="en-US" smtClean="0"/>
              <a:t>into barbarianism</a:t>
            </a:r>
            <a:endParaRPr lang="en-US" dirty="0" smtClean="0"/>
          </a:p>
          <a:p>
            <a:r>
              <a:rPr lang="en-US" dirty="0" smtClean="0"/>
              <a:t>Extrapolates the downward spiral of Egyptian society in recent decades into the future</a:t>
            </a:r>
          </a:p>
          <a:p>
            <a:r>
              <a:rPr lang="en-US" dirty="0" smtClean="0"/>
              <a:t>The novel has become popular especially after the failure of the Arab Spring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73444" y="365125"/>
            <a:ext cx="3103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Author: </a:t>
            </a:r>
            <a:r>
              <a:rPr lang="en-US" dirty="0"/>
              <a:t>Ahmad </a:t>
            </a:r>
            <a:r>
              <a:rPr lang="en-US" dirty="0" err="1" smtClean="0"/>
              <a:t>Tawfik</a:t>
            </a:r>
            <a:endParaRPr lang="en-US" dirty="0" smtClean="0"/>
          </a:p>
          <a:p>
            <a:r>
              <a:rPr lang="en-US" b="1" dirty="0" smtClean="0"/>
              <a:t>Year: </a:t>
            </a:r>
            <a:r>
              <a:rPr lang="en-US" dirty="0" smtClean="0"/>
              <a:t>2011</a:t>
            </a:r>
          </a:p>
          <a:p>
            <a:r>
              <a:rPr lang="en-US" b="1" dirty="0" smtClean="0"/>
              <a:t>Type: </a:t>
            </a:r>
            <a:r>
              <a:rPr lang="en-US" dirty="0" smtClean="0"/>
              <a:t>Dystopia</a:t>
            </a:r>
          </a:p>
          <a:p>
            <a:r>
              <a:rPr lang="en-US" b="1" dirty="0" smtClean="0"/>
              <a:t>Theme: </a:t>
            </a:r>
            <a:r>
              <a:rPr lang="en-US" dirty="0" smtClean="0"/>
              <a:t>Class Divisions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507" y="1833563"/>
            <a:ext cx="2636444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8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063154" cy="1325563"/>
          </a:xfrm>
        </p:spPr>
        <p:txBody>
          <a:bodyPr/>
          <a:lstStyle/>
          <a:p>
            <a:r>
              <a:rPr lang="en-US" dirty="0" smtClean="0"/>
              <a:t>The Queue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124092" y="0"/>
            <a:ext cx="406790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7063154" cy="451254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novel is a reflection on the failure of the Arab Spring</a:t>
            </a:r>
          </a:p>
          <a:p>
            <a:r>
              <a:rPr lang="en-US" dirty="0" smtClean="0"/>
              <a:t>Set in the aftermath an unspecified event known as the Disgraceful Event</a:t>
            </a:r>
          </a:p>
          <a:p>
            <a:r>
              <a:rPr lang="en-US" dirty="0" smtClean="0"/>
              <a:t>Marriage of Kafkaesque bureaucracy and Orwellian Government</a:t>
            </a:r>
          </a:p>
          <a:p>
            <a:r>
              <a:rPr lang="en-US" dirty="0" smtClean="0"/>
              <a:t>People are lined up against a government office (The Gate) to get their pleas heard</a:t>
            </a:r>
          </a:p>
          <a:p>
            <a:r>
              <a:rPr lang="en-US" dirty="0" smtClean="0"/>
              <a:t>The queue has gown to be kilometers long</a:t>
            </a:r>
          </a:p>
          <a:p>
            <a:r>
              <a:rPr lang="en-US" dirty="0"/>
              <a:t>A whole community springs up around the </a:t>
            </a:r>
            <a:r>
              <a:rPr lang="en-US" dirty="0" smtClean="0"/>
              <a:t>queue with its own </a:t>
            </a:r>
            <a:r>
              <a:rPr lang="en-US" dirty="0"/>
              <a:t>systems of barter and </a:t>
            </a:r>
            <a:r>
              <a:rPr lang="en-US" dirty="0" smtClean="0"/>
              <a:t>trade</a:t>
            </a:r>
          </a:p>
          <a:p>
            <a:r>
              <a:rPr lang="en-US" dirty="0" smtClean="0"/>
              <a:t>Phones are given for free to the people in the queue (surveillance)</a:t>
            </a:r>
          </a:p>
          <a:p>
            <a:r>
              <a:rPr lang="en-US" dirty="0" smtClean="0"/>
              <a:t>There is </a:t>
            </a:r>
            <a:r>
              <a:rPr lang="en-US" dirty="0"/>
              <a:t>single paper called </a:t>
            </a:r>
            <a:r>
              <a:rPr lang="en-US" i="1" dirty="0"/>
              <a:t>The </a:t>
            </a:r>
            <a:r>
              <a:rPr lang="en-US" i="1" dirty="0" smtClean="0"/>
              <a:t>Truth</a:t>
            </a:r>
          </a:p>
          <a:p>
            <a:r>
              <a:rPr lang="en-US" dirty="0" smtClean="0"/>
              <a:t>Laws are arbitrarily handed down by the Gate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73444" y="365125"/>
            <a:ext cx="3103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Author: </a:t>
            </a:r>
            <a:r>
              <a:rPr lang="en-US" dirty="0" err="1"/>
              <a:t>Basma</a:t>
            </a:r>
            <a:r>
              <a:rPr lang="en-US" dirty="0"/>
              <a:t> Abdel </a:t>
            </a:r>
            <a:r>
              <a:rPr lang="en-US" dirty="0" smtClean="0"/>
              <a:t>Aziz</a:t>
            </a:r>
          </a:p>
          <a:p>
            <a:r>
              <a:rPr lang="en-US" b="1" dirty="0" smtClean="0"/>
              <a:t>Year: </a:t>
            </a:r>
            <a:r>
              <a:rPr lang="en-US" dirty="0" smtClean="0"/>
              <a:t>2016</a:t>
            </a:r>
          </a:p>
          <a:p>
            <a:r>
              <a:rPr lang="en-US" b="1" dirty="0" smtClean="0"/>
              <a:t>Type: </a:t>
            </a:r>
            <a:r>
              <a:rPr lang="en-US" dirty="0" smtClean="0"/>
              <a:t>Dystopia</a:t>
            </a:r>
          </a:p>
          <a:p>
            <a:r>
              <a:rPr lang="en-US" b="1" dirty="0" smtClean="0"/>
              <a:t>Theme: </a:t>
            </a:r>
            <a:r>
              <a:rPr lang="en-US" dirty="0" smtClean="0"/>
              <a:t>Totalitarian Regime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831" y="1819288"/>
            <a:ext cx="2895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1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800</Words>
  <Application>Microsoft Macintosh PowerPoint</Application>
  <PresentationFormat>Widescreen</PresentationFormat>
  <Paragraphs>110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Arial</vt:lpstr>
      <vt:lpstr>Office Theme</vt:lpstr>
      <vt:lpstr>Future as the Present: Science Fiction Utopias and Dystopias from the Muslim World </vt:lpstr>
      <vt:lpstr>Meanings of Utopias/Dystopias</vt:lpstr>
      <vt:lpstr>Al-Farabi’s City of Felicity</vt:lpstr>
      <vt:lpstr>Sultana’s Dream</vt:lpstr>
      <vt:lpstr>Semavi Ihtiras</vt:lpstr>
      <vt:lpstr>Al-Bud al-Khamis </vt:lpstr>
      <vt:lpstr>Uzay Ciftcileri</vt:lpstr>
      <vt:lpstr>Utopia</vt:lpstr>
      <vt:lpstr>The Queue</vt:lpstr>
      <vt:lpstr>Conclusion</vt:lpstr>
      <vt:lpstr>Additional Resources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as the Present: Science Fiction Utopias and Dystopias from the Muslim World </dc:title>
  <dc:creator>Muhammad Ahmad</dc:creator>
  <cp:lastModifiedBy>Muhammad Ahmad</cp:lastModifiedBy>
  <cp:revision>90</cp:revision>
  <dcterms:created xsi:type="dcterms:W3CDTF">2017-09-21T18:18:31Z</dcterms:created>
  <dcterms:modified xsi:type="dcterms:W3CDTF">2017-09-23T15:47:51Z</dcterms:modified>
</cp:coreProperties>
</file>